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15"/>
  </p:notesMasterIdLst>
  <p:sldIdLst>
    <p:sldId id="256" r:id="rId2"/>
    <p:sldId id="258" r:id="rId3"/>
    <p:sldId id="257" r:id="rId4"/>
    <p:sldId id="276" r:id="rId5"/>
    <p:sldId id="261" r:id="rId6"/>
    <p:sldId id="270" r:id="rId7"/>
    <p:sldId id="279" r:id="rId8"/>
    <p:sldId id="272" r:id="rId9"/>
    <p:sldId id="275" r:id="rId10"/>
    <p:sldId id="278" r:id="rId11"/>
    <p:sldId id="277" r:id="rId12"/>
    <p:sldId id="263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8BD6FA-3B73-4AD5-9284-D999B1D20E54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6276E-1779-42D3-B82B-46533EC6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276E-1779-42D3-B82B-46533EC68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FB0D54-0CD5-424D-9ED4-46C6ACA657AB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jm/url?sa=i&amp;rct=j&amp;q=&amp;esrc=s&amp;source=images&amp;cd=&amp;cad=rja&amp;uact=8&amp;ved=0ahUKEwj2pqSH5drNAhVG4SYKHQ_iCa8QjRwIBw&amp;url=http://www.globalresearch.ca/brexit-and-the-financial-derivatives-time-bomb/5533819&amp;psig=AFQjCNGnMjRyutfbi-DWuD9BjaUJ8EuZVA&amp;ust=146775535660645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764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    Trade Mark Registration 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“Protecting your brand”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53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direct filing</a:t>
            </a:r>
            <a:endParaRPr lang="en-US" dirty="0"/>
          </a:p>
        </p:txBody>
      </p:sp>
      <p:pic>
        <p:nvPicPr>
          <p:cNvPr id="4" name="Content Placeholder 3" descr="http://www.globalresearch.ca/wp-content/uploads/2016/06/brexit-1462470589PA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1" y="2247901"/>
            <a:ext cx="508977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4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01080" y="2057301"/>
            <a:ext cx="6853237" cy="320282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029">
              <a:cs typeface="+mn-cs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3810000" y="1447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B05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295400" y="2971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FF000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3014" name="Oval 13"/>
          <p:cNvSpPr>
            <a:spLocks noChangeArrowheads="1"/>
          </p:cNvSpPr>
          <p:nvPr/>
        </p:nvSpPr>
        <p:spPr bwMode="gray">
          <a:xfrm>
            <a:off x="2178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5B1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1">
                <a:alpha val="50000"/>
              </a:schemeClr>
            </a:prstShdw>
          </a:effectLst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4953000" y="40386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6781800" y="1676400"/>
            <a:ext cx="1212850" cy="1274763"/>
          </a:xfrm>
          <a:prstGeom prst="ellipse">
            <a:avLst/>
          </a:prstGeom>
          <a:gradFill rotWithShape="1">
            <a:gsLst>
              <a:gs pos="0">
                <a:srgbClr val="C00000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gray">
          <a:xfrm>
            <a:off x="1676400" y="3429000"/>
            <a:ext cx="585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UK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3733800" y="1905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Jamaica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048500" y="2182813"/>
            <a:ext cx="66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USA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5181600" y="4495800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Japan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2438400" y="5105400"/>
            <a:ext cx="83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China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048000" y="3089077"/>
            <a:ext cx="2046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MARID System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4302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1114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6" descr="MCj043389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76" y="289903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9111">
            <a:off x="2362200" y="1981200"/>
            <a:ext cx="1114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003176" y="502799"/>
            <a:ext cx="6678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</a:rPr>
              <a:t>How does the s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ystem 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ork?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195251">
            <a:off x="3254257" y="4602228"/>
            <a:ext cx="704675" cy="13321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953955">
            <a:off x="2620007" y="3625933"/>
            <a:ext cx="704675" cy="13321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64784">
            <a:off x="5824143" y="2781903"/>
            <a:ext cx="704675" cy="13512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4518280">
            <a:off x="4404736" y="2856943"/>
            <a:ext cx="370921" cy="8419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4310667">
            <a:off x="5029252" y="3911655"/>
            <a:ext cx="370921" cy="8419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33600"/>
            <a:ext cx="6614160" cy="38099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International registration of Trade Marks</a:t>
            </a:r>
          </a:p>
          <a:p>
            <a:pPr lvl="1"/>
            <a:r>
              <a:rPr lang="en-US" dirty="0" smtClean="0"/>
              <a:t>Avoid individual filing</a:t>
            </a:r>
          </a:p>
          <a:p>
            <a:pPr lvl="1"/>
            <a:r>
              <a:rPr lang="en-US" dirty="0"/>
              <a:t>Avoid agents in each country</a:t>
            </a:r>
            <a:r>
              <a:rPr lang="en-US" dirty="0" smtClean="0"/>
              <a:t>* (refusals)</a:t>
            </a:r>
            <a:endParaRPr lang="en-US" dirty="0"/>
          </a:p>
          <a:p>
            <a:pPr lvl="1"/>
            <a:r>
              <a:rPr lang="en-US" dirty="0" smtClean="0"/>
              <a:t>Designate the countries for registration</a:t>
            </a:r>
          </a:p>
          <a:p>
            <a:pPr lvl="1"/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Individual country fees &amp; examination</a:t>
            </a:r>
          </a:p>
          <a:p>
            <a:pPr lvl="1"/>
            <a:r>
              <a:rPr lang="en-US" dirty="0" smtClean="0"/>
              <a:t>Easier to manage (Changes, renewals, etc.)</a:t>
            </a:r>
          </a:p>
          <a:p>
            <a:pPr lvl="1"/>
            <a:r>
              <a:rPr lang="en-US" b="1" u="sng" dirty="0" smtClean="0"/>
              <a:t>Dependent on basic application or registration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u="sng" dirty="0" smtClean="0"/>
              <a:t>94 Member States</a:t>
            </a:r>
            <a:r>
              <a:rPr lang="en-US" b="1" dirty="0" smtClean="0"/>
              <a:t>*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u="sng" dirty="0" smtClean="0"/>
              <a:t>International Application</a:t>
            </a:r>
            <a:r>
              <a:rPr lang="en-US" dirty="0" smtClean="0"/>
              <a:t> submitted to WIPO through Member State IP Office*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Madrid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80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419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Herman Dawson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(876).946.1300 / 946-0789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Fax: (876).927-6744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Website: http://www.jipo.gov.jm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Email: info@jipo.gov.jm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1143000"/>
          </a:xfrm>
        </p:spPr>
        <p:txBody>
          <a:bodyPr/>
          <a:lstStyle/>
          <a:p>
            <a:pPr algn="l"/>
            <a:r>
              <a:rPr lang="en-US" dirty="0"/>
              <a:t>	 </a:t>
            </a:r>
            <a:r>
              <a:rPr lang="en-US" dirty="0" smtClean="0"/>
              <a:t>  </a:t>
            </a:r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Picture 5" descr="JIPO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661138" cy="11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6196405" cy="3818069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Trade Mark (TM) </a:t>
            </a:r>
            <a:r>
              <a:rPr lang="en-US" sz="2800" dirty="0" smtClean="0"/>
              <a:t>– (Brand) a sign that is graphically represented and </a:t>
            </a:r>
            <a:r>
              <a:rPr lang="en-US" sz="2800" dirty="0"/>
              <a:t>i</a:t>
            </a:r>
            <a:r>
              <a:rPr lang="en-US" sz="2800" dirty="0" smtClean="0"/>
              <a:t>dentifies and distinguishes the goods and services of one business from those of another.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Trade Mark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names that are </a:t>
            </a:r>
            <a:r>
              <a:rPr lang="en-US" sz="2800" b="1" u="sng" dirty="0" smtClean="0"/>
              <a:t>appealing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Create </a:t>
            </a:r>
            <a:r>
              <a:rPr lang="en-US" sz="2800" b="1" u="sng" dirty="0" smtClean="0"/>
              <a:t>unique</a:t>
            </a:r>
            <a:r>
              <a:rPr lang="en-US" sz="2800" dirty="0" smtClean="0"/>
              <a:t> names </a:t>
            </a:r>
          </a:p>
          <a:p>
            <a:r>
              <a:rPr lang="en-US" sz="2800" dirty="0" smtClean="0"/>
              <a:t>Avoid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generic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misleading</a:t>
            </a:r>
            <a:r>
              <a:rPr lang="en-US" sz="2800" b="1" dirty="0" smtClean="0"/>
              <a:t> </a:t>
            </a:r>
            <a:r>
              <a:rPr lang="en-US" sz="2800" dirty="0" smtClean="0"/>
              <a:t>names</a:t>
            </a:r>
          </a:p>
          <a:p>
            <a:r>
              <a:rPr lang="en-US" sz="2800" dirty="0" smtClean="0"/>
              <a:t>Avoid </a:t>
            </a:r>
            <a:r>
              <a:rPr lang="en-US" sz="2800" b="1" u="sng" dirty="0" smtClean="0"/>
              <a:t>descriptive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obscene names</a:t>
            </a:r>
            <a:r>
              <a:rPr lang="en-US" sz="2800" dirty="0" smtClean="0"/>
              <a:t> </a:t>
            </a:r>
          </a:p>
          <a:p>
            <a:r>
              <a:rPr lang="en-US" sz="2800" b="1" u="sng" dirty="0" smtClean="0"/>
              <a:t>Research names </a:t>
            </a:r>
            <a:r>
              <a:rPr lang="en-US" sz="2800" dirty="0" smtClean="0"/>
              <a:t>– internet search, TM registry 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160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TM in a global context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829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934200" cy="3603812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Register in Jamaica first</a:t>
            </a:r>
          </a:p>
          <a:p>
            <a:pPr algn="ctr"/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u="sng" dirty="0" smtClean="0"/>
              <a:t>Seek legal advice for each jurisdiction</a:t>
            </a:r>
            <a:endParaRPr lang="en-US" sz="36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Trade Mark Registration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72390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is </a:t>
            </a:r>
            <a:r>
              <a:rPr lang="en-US" b="1" u="sng" dirty="0"/>
              <a:t>J</a:t>
            </a:r>
            <a:r>
              <a:rPr lang="en-US" b="1" u="sng" dirty="0" smtClean="0"/>
              <a:t>urisdictional </a:t>
            </a:r>
            <a:endParaRPr lang="en-US" dirty="0" smtClean="0"/>
          </a:p>
          <a:p>
            <a:r>
              <a:rPr lang="en-US" dirty="0" smtClean="0"/>
              <a:t>Seek registration in other countries through: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Individual </a:t>
            </a:r>
            <a:r>
              <a:rPr lang="en-US" b="1" u="sng" dirty="0"/>
              <a:t>C</a:t>
            </a:r>
            <a:r>
              <a:rPr lang="en-US" b="1" u="sng" dirty="0" smtClean="0"/>
              <a:t>ountry Registration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Regional Registration </a:t>
            </a:r>
            <a:r>
              <a:rPr lang="en-US" b="1" dirty="0" smtClean="0"/>
              <a:t>(where available)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International Registration:</a:t>
            </a:r>
          </a:p>
          <a:p>
            <a:pPr lvl="1"/>
            <a:r>
              <a:rPr lang="en-US" sz="2800" b="1" dirty="0" smtClean="0"/>
              <a:t>Madrid Protocol </a:t>
            </a:r>
          </a:p>
          <a:p>
            <a:pPr lvl="1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Jamaica is not yet a signatory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467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Trade Mark Registration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09800"/>
            <a:ext cx="6196405" cy="3513269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Trade Mark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Registration (Protection)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Ownership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License 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Transfer </a:t>
            </a:r>
            <a:r>
              <a:rPr lang="en-US" sz="2000" dirty="0">
                <a:ea typeface="Calibri"/>
                <a:cs typeface="Times New Roman"/>
              </a:rPr>
              <a:t>of ownership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Legal action, i.e. Enforcement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Consumer confidence 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Assist in overseas </a:t>
            </a:r>
            <a:r>
              <a:rPr lang="en-US" sz="2000" dirty="0" smtClean="0">
                <a:ea typeface="Calibri"/>
                <a:cs typeface="Times New Roman"/>
              </a:rPr>
              <a:t>registration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Needed for Madrid Protocol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Relative grounds of refusal</a:t>
            </a:r>
            <a:endParaRPr lang="en-US" sz="2000" b="1" dirty="0">
              <a:ea typeface="Calibri"/>
              <a:cs typeface="Times New Roman"/>
            </a:endParaRPr>
          </a:p>
          <a:p>
            <a:endParaRPr lang="en-US" u="sng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Benefits of Registration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Mark</a:t>
            </a:r>
            <a:endParaRPr lang="en-US" dirty="0"/>
          </a:p>
        </p:txBody>
      </p:sp>
      <p:pic>
        <p:nvPicPr>
          <p:cNvPr id="4" name="Content Placeholder 3" descr="J:\TM Scanned Files\February 2015\664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91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09800"/>
            <a:ext cx="6196405" cy="3886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Individual Countries</a:t>
            </a:r>
          </a:p>
          <a:p>
            <a:pPr lvl="1"/>
            <a:r>
              <a:rPr lang="en-US" dirty="0"/>
              <a:t>Normally through a local agent</a:t>
            </a:r>
          </a:p>
          <a:p>
            <a:pPr lvl="1"/>
            <a:r>
              <a:rPr lang="en-US" dirty="0" smtClean="0"/>
              <a:t>Apply </a:t>
            </a:r>
            <a:r>
              <a:rPr lang="en-US" dirty="0"/>
              <a:t>directly </a:t>
            </a:r>
            <a:r>
              <a:rPr lang="en-US" dirty="0" smtClean="0"/>
              <a:t>(online where available)</a:t>
            </a:r>
            <a:endParaRPr lang="en-US" dirty="0"/>
          </a:p>
          <a:p>
            <a:pPr lvl="1"/>
            <a:r>
              <a:rPr lang="en-US" dirty="0" smtClean="0"/>
              <a:t>Foreign fees</a:t>
            </a:r>
          </a:p>
          <a:p>
            <a:pPr lvl="1"/>
            <a:r>
              <a:rPr lang="en-US" dirty="0" smtClean="0"/>
              <a:t>Mark must meet requirements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International Registration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3505200" cy="19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3429001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Regional Registration Systems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400" b="1" dirty="0" smtClean="0"/>
              <a:t>CTM</a:t>
            </a:r>
            <a:r>
              <a:rPr lang="en-US" sz="2400" dirty="0" smtClean="0"/>
              <a:t> </a:t>
            </a:r>
            <a:r>
              <a:rPr lang="en-US" sz="2400" dirty="0"/>
              <a:t>(Europe</a:t>
            </a:r>
            <a:r>
              <a:rPr lang="en-US" sz="2400" smtClean="0"/>
              <a:t>)  27* </a:t>
            </a:r>
            <a:r>
              <a:rPr lang="en-US" sz="2400" dirty="0" smtClean="0"/>
              <a:t>States</a:t>
            </a:r>
            <a:endParaRPr lang="en-US" sz="2400" dirty="0"/>
          </a:p>
          <a:p>
            <a:pPr marL="822960" lvl="1" indent="-457200">
              <a:buFont typeface="+mj-lt"/>
              <a:buAutoNum type="alphaUcPeriod"/>
            </a:pPr>
            <a:r>
              <a:rPr lang="en-US" sz="2400" b="1" dirty="0"/>
              <a:t>ARIPO</a:t>
            </a:r>
            <a:r>
              <a:rPr lang="en-US" sz="2400" dirty="0"/>
              <a:t> (African Reg. Ind. Property Org.) 18 States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400" b="1" dirty="0"/>
              <a:t>OAPI</a:t>
            </a:r>
            <a:r>
              <a:rPr lang="en-US" sz="2400" dirty="0"/>
              <a:t> (African Intellectual Property Org.) 17 </a:t>
            </a:r>
            <a:r>
              <a:rPr lang="en-US" sz="2400" dirty="0" smtClean="0"/>
              <a:t>States</a:t>
            </a:r>
          </a:p>
          <a:p>
            <a:pPr lvl="2"/>
            <a:r>
              <a:rPr lang="en-US" dirty="0" smtClean="0"/>
              <a:t>Apply </a:t>
            </a:r>
            <a:r>
              <a:rPr lang="en-US" dirty="0"/>
              <a:t>directly </a:t>
            </a:r>
            <a:r>
              <a:rPr lang="en-US" dirty="0" smtClean="0"/>
              <a:t>Regional office</a:t>
            </a:r>
            <a:endParaRPr lang="en-US" dirty="0"/>
          </a:p>
          <a:p>
            <a:pPr lvl="2"/>
            <a:r>
              <a:rPr lang="en-US" dirty="0"/>
              <a:t>Need </a:t>
            </a:r>
            <a:r>
              <a:rPr lang="en-US" dirty="0" smtClean="0"/>
              <a:t>representative</a:t>
            </a:r>
            <a:endParaRPr lang="en-US" dirty="0"/>
          </a:p>
          <a:p>
            <a:pPr lvl="2"/>
            <a:r>
              <a:rPr lang="en-US" dirty="0" smtClean="0"/>
              <a:t>Applicable fees</a:t>
            </a:r>
          </a:p>
          <a:p>
            <a:pPr lvl="2"/>
            <a:r>
              <a:rPr lang="en-US" dirty="0" smtClean="0"/>
              <a:t>Must meet requirements for registration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International Registration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1" y="5105400"/>
            <a:ext cx="2340120" cy="16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map of afr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4876417"/>
            <a:ext cx="1828801" cy="18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1262</TotalTime>
  <Words>329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    Trade Mark Registration </vt:lpstr>
      <vt:lpstr> Trade Mark</vt:lpstr>
      <vt:lpstr>TM in a global context</vt:lpstr>
      <vt:lpstr>Trade Mark Registration</vt:lpstr>
      <vt:lpstr>Trade Mark Registration </vt:lpstr>
      <vt:lpstr>Benefits of Registration</vt:lpstr>
      <vt:lpstr>Trade Mark</vt:lpstr>
      <vt:lpstr>International Registration</vt:lpstr>
      <vt:lpstr>International Registration</vt:lpstr>
      <vt:lpstr>UK direct filing</vt:lpstr>
      <vt:lpstr>PowerPoint Presentation</vt:lpstr>
      <vt:lpstr>Madrid Protocol</vt:lpstr>
      <vt:lpstr>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Trademark &amp; Business Registration</dc:title>
  <dc:creator>Herman Dawson</dc:creator>
  <cp:lastModifiedBy>Herman Dawson</cp:lastModifiedBy>
  <cp:revision>127</cp:revision>
  <cp:lastPrinted>2015-01-14T13:56:10Z</cp:lastPrinted>
  <dcterms:created xsi:type="dcterms:W3CDTF">2013-10-15T14:58:11Z</dcterms:created>
  <dcterms:modified xsi:type="dcterms:W3CDTF">2016-07-05T14:51:20Z</dcterms:modified>
</cp:coreProperties>
</file>